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64" r:id="rId4"/>
    <p:sldId id="261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63" r:id="rId13"/>
    <p:sldId id="271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523E56-7E2E-47E7-B542-4260075D3BE4}">
          <p14:sldIdLst>
            <p14:sldId id="256"/>
            <p14:sldId id="259"/>
            <p14:sldId id="264"/>
            <p14:sldId id="261"/>
            <p14:sldId id="262"/>
            <p14:sldId id="265"/>
            <p14:sldId id="266"/>
            <p14:sldId id="267"/>
            <p14:sldId id="268"/>
            <p14:sldId id="269"/>
            <p14:sldId id="270"/>
            <p14:sldId id="263"/>
            <p14:sldId id="271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A74C1-8C88-4929-B716-98EB0102312C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C0C28-BF7F-4F7C-8116-1E82405D5F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8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C0C28-BF7F-4F7C-8116-1E82405D5F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C0C28-BF7F-4F7C-8116-1E82405D5F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51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C0C28-BF7F-4F7C-8116-1E82405D5F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05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4C0C28-BF7F-4F7C-8116-1E82405D5F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1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6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335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55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3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85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9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50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73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9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0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2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7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0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7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1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0C7539-FF12-4B5C-9B5A-644AD224E6A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BF9311-B38E-46F1-9710-DFE4034C59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6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4a"/><Relationship Id="rId7" Type="http://schemas.openxmlformats.org/officeDocument/2006/relationships/image" Target="../media/image9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7.m4a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7.png"/><Relationship Id="rId4" Type="http://schemas.openxmlformats.org/officeDocument/2006/relationships/audio" Target="../media/media7.m4a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Clase 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Curso: Métodos Numéricos</a:t>
            </a:r>
          </a:p>
          <a:p>
            <a:r>
              <a:rPr lang="es-CR" dirty="0"/>
              <a:t>Profesor: Félix Suárez Bonilla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61D-8AFB-47C3-A060-BD87BAC1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atr</a:t>
            </a:r>
            <a:r>
              <a:rPr lang="es-CR" dirty="0" err="1"/>
              <a:t>ás</a:t>
            </a:r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4CF24C6-5076-4226-A3C6-004EA15E18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220" t="50000" r="-2220" b="-298"/>
          <a:stretch/>
        </p:blipFill>
        <p:spPr>
          <a:xfrm>
            <a:off x="6556030" y="3429000"/>
            <a:ext cx="4029075" cy="1437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/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Use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diferencias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hacia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atrás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para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calcular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la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derivada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considere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que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blipFill>
                <a:blip r:embed="rId5"/>
                <a:stretch>
                  <a:fillRect l="-2070" r="-2070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/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41A06843-B54A-4389-A52A-009DC07C146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460524" y="4671391"/>
                <a:ext cx="4718304" cy="1076446"/>
              </a:xfrm>
            </p:spPr>
            <p:txBody>
              <a:bodyPr anchor="ctr"/>
              <a:lstStyle/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(0.0)=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(−0.1)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41A06843-B54A-4389-A52A-009DC07C1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60524" y="4671391"/>
                <a:ext cx="4718304" cy="1076446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5B694CF-8068-4FFD-9028-EB4C120BA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55683" y="131596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7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61D-8AFB-47C3-A060-BD87BAC1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atr</a:t>
            </a:r>
            <a:r>
              <a:rPr lang="es-CR" dirty="0" err="1"/>
              <a:t>ás</a:t>
            </a:r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4CF24C6-5076-4226-A3C6-004EA15E18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220" t="50000" r="-2220" b="-298"/>
          <a:stretch/>
        </p:blipFill>
        <p:spPr>
          <a:xfrm>
            <a:off x="6556030" y="3429000"/>
            <a:ext cx="4029075" cy="1437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/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Use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diferencias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hacia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atrás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para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calcular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la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derivada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considere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que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blipFill>
                <a:blip r:embed="rId5"/>
                <a:stretch>
                  <a:fillRect l="-2070" r="-2070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/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41A06843-B54A-4389-A52A-009DC07C146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460524" y="4671391"/>
                <a:ext cx="4718304" cy="1076446"/>
              </a:xfrm>
            </p:spPr>
            <p:txBody>
              <a:bodyPr anchor="ctr"/>
              <a:lstStyle/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R" b="0" i="1" smtClean="0">
                              <a:latin typeface="Cambria Math" panose="02040503050406030204" pitchFamily="18" charset="0"/>
                            </a:rPr>
                            <m:t>1.0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R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CR" b="0" i="1" smtClean="0">
                              <a:latin typeface="Cambria Math" panose="02040503050406030204" pitchFamily="18" charset="0"/>
                            </a:rPr>
                            <m:t>.80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41A06843-B54A-4389-A52A-009DC07C1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60524" y="4671391"/>
                <a:ext cx="4718304" cy="1076446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73E703-0050-4085-85B7-3D50FA6629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09235" y="13903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9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Derivación Numérica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295402" y="3107075"/>
            <a:ext cx="4718304" cy="205881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419" sz="2000" dirty="0"/>
              <a:t>Para minimizar los errores se estima que el promedio de las dos ecuaciones mostradas anteriormente entrega un mejor cálculo numérico del valor de la derivada.</a:t>
            </a:r>
            <a:endParaRPr lang="en-US" sz="20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73825" y="3586956"/>
            <a:ext cx="4133850" cy="1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0E00F9-7BBA-41DA-821A-5E05830A478D}"/>
              </a:ext>
            </a:extLst>
          </p:cNvPr>
          <p:cNvSpPr txBox="1"/>
          <p:nvPr/>
        </p:nvSpPr>
        <p:spPr>
          <a:xfrm>
            <a:off x="9024731" y="5775881"/>
            <a:ext cx="246490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Minimiza</a:t>
            </a:r>
            <a:r>
              <a:rPr lang="en-US" dirty="0"/>
              <a:t> el error ….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22B4F9-1EF5-459B-9E79-4F72128E0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20312" y="13546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61D-8AFB-47C3-A060-BD87BAC1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centrales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/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Use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diferencias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hacia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atrás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para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calcular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la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derivada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considere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que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blipFill>
                <a:blip r:embed="rId4"/>
                <a:stretch>
                  <a:fillRect l="-2070" r="-2070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/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5E782B9-691E-4081-BC89-78671699A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473825" y="3586956"/>
            <a:ext cx="4133850" cy="1257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73687070-4CFE-4F2E-BDE9-9F3DD644198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04436" y="4601821"/>
                <a:ext cx="5139063" cy="1175834"/>
              </a:xfrm>
            </p:spPr>
            <p:txBody>
              <a:bodyPr anchor="ctr"/>
              <a:lstStyle/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0.0+0.1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73687070-4CFE-4F2E-BDE9-9F3DD6441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04436" y="4601821"/>
                <a:ext cx="5139063" cy="1175834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0CEB03-3142-47C1-8C30-E7BD67668C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24742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61D-8AFB-47C3-A060-BD87BAC1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centrales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/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Use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diferencias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hacia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atrás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para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calcular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la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derivada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considere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que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blipFill>
                <a:blip r:embed="rId4"/>
                <a:stretch>
                  <a:fillRect l="-2070" r="-2070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/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5E782B9-691E-4081-BC89-78671699A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473825" y="3586956"/>
            <a:ext cx="4133850" cy="1257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73687070-4CFE-4F2E-BDE9-9F3DD644198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04436" y="4601821"/>
                <a:ext cx="5139063" cy="1175834"/>
              </a:xfrm>
            </p:spPr>
            <p:txBody>
              <a:bodyPr anchor="ctr"/>
              <a:lstStyle/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7">
                <a:extLst>
                  <a:ext uri="{FF2B5EF4-FFF2-40B4-BE49-F238E27FC236}">
                    <a16:creationId xmlns:a16="http://schemas.microsoft.com/office/drawing/2014/main" id="{73687070-4CFE-4F2E-BDE9-9F3DD6441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04436" y="4601821"/>
                <a:ext cx="5139063" cy="1175834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204A24-8396-4F85-AAAF-BB1B8FA9F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85498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4D8F-29B1-461B-BD86-21A6BADD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Tarea</a:t>
            </a:r>
            <a:r>
              <a:rPr lang="en-US" dirty="0"/>
              <a:t> 4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507692-B2A5-47CF-AB64-4B70F1475C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3260034"/>
                <a:ext cx="9601196" cy="1741190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Determine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s-419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i="1">
                            <a:latin typeface="Cambria Math" panose="02040503050406030204" pitchFamily="18" charset="0"/>
                          </a:rPr>
                          <m:t>1.1</m:t>
                        </m:r>
                      </m:e>
                    </m:d>
                  </m:oMath>
                </a14:m>
                <a:r>
                  <a:rPr lang="es-419" dirty="0"/>
                  <a:t> usando diferencias hacia adelante y diferencias hacia </a:t>
                </a:r>
                <a:r>
                  <a:rPr lang="es-419" dirty="0" err="1"/>
                  <a:t>atr</a:t>
                </a:r>
                <a:r>
                  <a:rPr lang="es-CR" dirty="0" err="1"/>
                  <a:t>ás</a:t>
                </a:r>
                <a:r>
                  <a:rPr lang="es-419" dirty="0"/>
                  <a:t> para </a:t>
                </a:r>
                <a14:m>
                  <m:oMath xmlns:m="http://schemas.openxmlformats.org/officeDocument/2006/math">
                    <m:r>
                      <a:rPr lang="es-419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419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419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419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s-419" dirty="0"/>
                  <a:t> y </a:t>
                </a:r>
                <a14:m>
                  <m:oMath xmlns:m="http://schemas.openxmlformats.org/officeDocument/2006/math">
                    <m:r>
                      <a:rPr lang="es-419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s-419" i="1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s-419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507692-B2A5-47CF-AB64-4B70F1475C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3260034"/>
                <a:ext cx="9601196" cy="1741190"/>
              </a:xfrm>
              <a:blipFill>
                <a:blip r:embed="rId4"/>
                <a:stretch>
                  <a:fillRect l="-1144" r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FF5974C-87AC-4C9F-8284-AAEC79491B1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330" end="5653.73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84377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2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Derivación Numérica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303867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Esta es una técnica de análisis numérico para calcular una aproximación a la derivada de una función. Es decir, se nos permite hacer este cálculo: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04682" y="4351259"/>
                <a:ext cx="3182634" cy="1037802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R" sz="32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682" y="4351259"/>
                <a:ext cx="3182634" cy="1037802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53B6D6-DE76-4E4C-BAEA-BFB816022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52915" y="798835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4E4B38-8297-412F-BEF0-2568FB5F01A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52914" y="15549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7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9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D589-7630-47D2-91AE-BDAC32C3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Derivación Tradicional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4F9D5-E116-48D2-AE7A-0EBE212D0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7696" y="3008454"/>
            <a:ext cx="4718304" cy="1725831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La derivación tradicional fue lo que aprendimos en los cursos de cálculo.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370264-8D63-4A0A-A73B-465695D4AC88}"/>
                  </a:ext>
                </a:extLst>
              </p:cNvPr>
              <p:cNvSpPr txBox="1"/>
              <p:nvPr/>
            </p:nvSpPr>
            <p:spPr>
              <a:xfrm>
                <a:off x="6239001" y="3587152"/>
                <a:ext cx="3885260" cy="136200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R" sz="2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370264-8D63-4A0A-A73B-465695D4A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001" y="3587152"/>
                <a:ext cx="3885260" cy="13620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E25FD8-46F3-4BDA-AB04-E036392A070D}"/>
                  </a:ext>
                </a:extLst>
              </p:cNvPr>
              <p:cNvSpPr txBox="1"/>
              <p:nvPr/>
            </p:nvSpPr>
            <p:spPr>
              <a:xfrm>
                <a:off x="6239001" y="2633696"/>
                <a:ext cx="2342241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E25FD8-46F3-4BDA-AB04-E036392A0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001" y="2633696"/>
                <a:ext cx="2342241" cy="71508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C55EA66-78D9-42A8-A0E5-73757934B9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02037" y="5063021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2D2C7D-D6A6-40C6-B404-2B928B7CD726}"/>
                  </a:ext>
                </a:extLst>
              </p:cNvPr>
              <p:cNvSpPr txBox="1"/>
              <p:nvPr/>
            </p:nvSpPr>
            <p:spPr>
              <a:xfrm>
                <a:off x="6239000" y="5160779"/>
                <a:ext cx="3373837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(0.0)=1+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2D2C7D-D6A6-40C6-B404-2B928B7CD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000" y="5160779"/>
                <a:ext cx="3373837" cy="71508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Derivación Numérica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Los métodos numéricos que explicarán a continuación parten de la definición de derivada: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63784" y="4030747"/>
                <a:ext cx="5864429" cy="105383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R" sz="32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84" y="4030747"/>
                <a:ext cx="5864429" cy="1053835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87965E-0126-43AA-B917-0BCDA6D6B3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35290" y="51822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7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Derivación Numérica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081462" y="2787650"/>
            <a:ext cx="4029075" cy="285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1E7E32-5DEC-406C-B92B-A7AD97A0E316}"/>
              </a:ext>
            </a:extLst>
          </p:cNvPr>
          <p:cNvSpPr txBox="1"/>
          <p:nvPr/>
        </p:nvSpPr>
        <p:spPr>
          <a:xfrm>
            <a:off x="5640456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CFE542-F72C-403F-AFEB-B2AA89159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7741" y="28666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2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61D-8AFB-47C3-A060-BD87BAC1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adelante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44758B9-093A-4A0A-9FAD-84FDA43637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95402" y="4147637"/>
                <a:ext cx="4718304" cy="1600200"/>
              </a:xfrm>
            </p:spPr>
            <p:txBody>
              <a:bodyPr anchor="ctr"/>
              <a:lstStyle/>
              <a:p>
                <a:pPr marL="0" indent="0" algn="just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(0.0)=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0.0+0.1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(0.0)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44758B9-093A-4A0A-9FAD-84FDA4363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95402" y="4147637"/>
                <a:ext cx="4718304" cy="160020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4CF24C6-5076-4226-A3C6-004EA15E18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b="49702"/>
          <a:stretch/>
        </p:blipFill>
        <p:spPr>
          <a:xfrm>
            <a:off x="6556030" y="3429000"/>
            <a:ext cx="4029075" cy="1437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/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Use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diferencias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hacia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adelante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para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calcular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la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derivada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considere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que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blipFill>
                <a:blip r:embed="rId8"/>
                <a:stretch>
                  <a:fillRect l="-2070" r="-2070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C2BF61-81F5-4214-BE9F-64B3174D66C8}"/>
                  </a:ext>
                </a:extLst>
              </p:cNvPr>
              <p:cNvSpPr txBox="1"/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C2BF61-81F5-4214-BE9F-64B3174D6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C458472-1BDB-4739-B823-E3F696A367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09235" y="1146702"/>
            <a:ext cx="487363" cy="487363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5A377E4-391D-40F6-A5CC-9DBB9E1FFB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09235" y="27485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9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12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61D-8AFB-47C3-A060-BD87BAC1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adelante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44758B9-093A-4A0A-9FAD-84FDA43637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95402" y="4147637"/>
                <a:ext cx="4718304" cy="1600200"/>
              </a:xfrm>
            </p:spPr>
            <p:txBody>
              <a:bodyPr anchor="ctr"/>
              <a:lstStyle/>
              <a:p>
                <a:pPr marL="0" indent="0" algn="just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44758B9-093A-4A0A-9FAD-84FDA4363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95402" y="4147637"/>
                <a:ext cx="4718304" cy="16002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4CF24C6-5076-4226-A3C6-004EA15E18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b="49702"/>
          <a:stretch/>
        </p:blipFill>
        <p:spPr>
          <a:xfrm>
            <a:off x="6556030" y="3429000"/>
            <a:ext cx="4029075" cy="1437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/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Use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diferencias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hacia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adelante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para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calcular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la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derivada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considere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que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blipFill>
                <a:blip r:embed="rId6"/>
                <a:stretch>
                  <a:fillRect l="-2070" r="-2070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8BD101-9038-4F21-8A82-FF0C5B7AB7A0}"/>
                  </a:ext>
                </a:extLst>
              </p:cNvPr>
              <p:cNvSpPr txBox="1"/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8BD101-9038-4F21-8A82-FF0C5B7AB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059445-5CF3-4C5A-AEE3-52191EE68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41423" y="12463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7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61D-8AFB-47C3-A060-BD87BAC1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adelante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44758B9-093A-4A0A-9FAD-84FDA43637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95402" y="4147637"/>
                <a:ext cx="4718304" cy="1600200"/>
              </a:xfrm>
            </p:spPr>
            <p:txBody>
              <a:bodyPr anchor="ctr"/>
              <a:lstStyle/>
              <a:p>
                <a:pPr marL="0" indent="0" algn="just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E44758B9-093A-4A0A-9FAD-84FDA43637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95402" y="4147637"/>
                <a:ext cx="4718304" cy="16002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4CF24C6-5076-4226-A3C6-004EA15E18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b="49702"/>
          <a:stretch/>
        </p:blipFill>
        <p:spPr>
          <a:xfrm>
            <a:off x="6556030" y="3429000"/>
            <a:ext cx="4029075" cy="1437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/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Use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diferencias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hacia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adelante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para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calcular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la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derivada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considere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que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blipFill>
                <a:blip r:embed="rId6"/>
                <a:stretch>
                  <a:fillRect l="-2070" r="-2070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/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A6D0A4-7F77-4C09-B435-638554933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12002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6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261D-8AFB-47C3-A060-BD87BAC1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atr</a:t>
            </a:r>
            <a:r>
              <a:rPr lang="es-CR" dirty="0" err="1"/>
              <a:t>ás</a:t>
            </a:r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54CF24C6-5076-4226-A3C6-004EA15E18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220" t="50000" r="-2220" b="-298"/>
          <a:stretch/>
        </p:blipFill>
        <p:spPr>
          <a:xfrm>
            <a:off x="6556030" y="3429000"/>
            <a:ext cx="4029075" cy="1437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/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Use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diferencias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hacia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atrás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para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calcular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la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derivada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considere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que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8627CE-4F80-47DD-ADDB-DBA04F0B9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2" y="2753139"/>
                <a:ext cx="4717772" cy="1700017"/>
              </a:xfrm>
              <a:prstGeom prst="rect">
                <a:avLst/>
              </a:prstGeom>
              <a:blipFill>
                <a:blip r:embed="rId5"/>
                <a:stretch>
                  <a:fillRect l="-2070" r="-2070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/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105A3E-D132-4258-BE25-A8AB396C5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245" y="5875868"/>
                <a:ext cx="2342241" cy="71508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41A06843-B54A-4389-A52A-009DC07C146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460524" y="4671391"/>
                <a:ext cx="4718304" cy="1076446"/>
              </a:xfrm>
            </p:spPr>
            <p:txBody>
              <a:bodyPr anchor="ctr"/>
              <a:lstStyle/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(0.0)=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(0.0−0.1)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7">
                <a:extLst>
                  <a:ext uri="{FF2B5EF4-FFF2-40B4-BE49-F238E27FC236}">
                    <a16:creationId xmlns:a16="http://schemas.microsoft.com/office/drawing/2014/main" id="{41A06843-B54A-4389-A52A-009DC07C1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460524" y="4671391"/>
                <a:ext cx="4718304" cy="1076446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B5B020-94F9-46FB-A2B8-0DC35F05B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85105" y="16340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2532</TotalTime>
  <Words>405</Words>
  <Application>Microsoft Office PowerPoint</Application>
  <PresentationFormat>Panorámica</PresentationFormat>
  <Paragraphs>59</Paragraphs>
  <Slides>15</Slides>
  <Notes>4</Notes>
  <HiddenSlides>0</HiddenSlides>
  <MMClips>16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Garamond</vt:lpstr>
      <vt:lpstr>Organic</vt:lpstr>
      <vt:lpstr>Clase IX</vt:lpstr>
      <vt:lpstr>Derivación Numérica</vt:lpstr>
      <vt:lpstr>Derivación Tradicional</vt:lpstr>
      <vt:lpstr>Derivación Numérica</vt:lpstr>
      <vt:lpstr>Derivación Numérica</vt:lpstr>
      <vt:lpstr>Diferencias hacia adelante</vt:lpstr>
      <vt:lpstr>Diferencias hacia adelante</vt:lpstr>
      <vt:lpstr>Diferencias hacia adelante</vt:lpstr>
      <vt:lpstr>Diferencias hacia atrás</vt:lpstr>
      <vt:lpstr>Diferencias hacia atrás</vt:lpstr>
      <vt:lpstr>Diferencias hacia atrás</vt:lpstr>
      <vt:lpstr>Derivación Numérica</vt:lpstr>
      <vt:lpstr>Diferencias centrales</vt:lpstr>
      <vt:lpstr>Diferencias centrales</vt:lpstr>
      <vt:lpstr>Tarea 4 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I</dc:title>
  <dc:creator>Suarez Bonilla, Felix D</dc:creator>
  <cp:keywords>CTPClassification=CTP_NT</cp:keywords>
  <cp:lastModifiedBy>kattia.altamiram@gmail.com</cp:lastModifiedBy>
  <cp:revision>172</cp:revision>
  <dcterms:created xsi:type="dcterms:W3CDTF">2018-05-16T01:03:19Z</dcterms:created>
  <dcterms:modified xsi:type="dcterms:W3CDTF">2021-11-02T22:32:03Z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93a5694a-af37-403e-a6be-7379d3de3665</vt:lpwstr>
  </property>
  <property fmtid="{D5CDD505-2E9C-101B-9397-08002B2CF9AE}" pid="3" name="CTP_TimeStamp">
    <vt:lpwstr>2019-07-11 02:41:30Z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